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64" r:id="rId3"/>
    <p:sldId id="257" r:id="rId4"/>
    <p:sldId id="258" r:id="rId5"/>
    <p:sldId id="259" r:id="rId6"/>
    <p:sldId id="267" r:id="rId7"/>
    <p:sldId id="266" r:id="rId8"/>
    <p:sldId id="260" r:id="rId9"/>
    <p:sldId id="261" r:id="rId10"/>
    <p:sldId id="262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3" d="100"/>
          <a:sy n="133" d="100"/>
        </p:scale>
        <p:origin x="-4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62F5E8-6F3C-2347-A729-64FD8447E34D}" type="datetimeFigureOut">
              <a:rPr lang="en-US" smtClean="0"/>
              <a:t>7/25/12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50235A-6177-2443-87D0-561CE6425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154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66A5FC-AF71-CD4A-8986-A0078C43CBF0}" type="slidenum">
              <a:rPr lang="en-US"/>
              <a:pPr/>
              <a:t>2</a:t>
            </a:fld>
            <a:endParaRPr lang="en-US"/>
          </a:p>
        </p:txBody>
      </p:sp>
      <p:sp>
        <p:nvSpPr>
          <p:cNvPr id="4096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A6D54F-14C0-0544-8036-77C3E1883F14}" type="slidenum">
              <a:rPr lang="en-US"/>
              <a:pPr/>
              <a:t>7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2C3B6-D1DE-5F4A-AA4B-BCAF2A5C1BEA}" type="datetimeFigureOut">
              <a:rPr lang="en-US" smtClean="0"/>
              <a:t>7/25/12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5C61D-1F08-7A4C-9C50-DEB12E600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402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2C3B6-D1DE-5F4A-AA4B-BCAF2A5C1BEA}" type="datetimeFigureOut">
              <a:rPr lang="en-US" smtClean="0"/>
              <a:t>7/25/12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5C61D-1F08-7A4C-9C50-DEB12E600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288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2C3B6-D1DE-5F4A-AA4B-BCAF2A5C1BEA}" type="datetimeFigureOut">
              <a:rPr lang="en-US" smtClean="0"/>
              <a:t>7/25/12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5C61D-1F08-7A4C-9C50-DEB12E600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729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2C3B6-D1DE-5F4A-AA4B-BCAF2A5C1BEA}" type="datetimeFigureOut">
              <a:rPr lang="en-US" smtClean="0"/>
              <a:t>7/25/12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5C61D-1F08-7A4C-9C50-DEB12E600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073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2C3B6-D1DE-5F4A-AA4B-BCAF2A5C1BEA}" type="datetimeFigureOut">
              <a:rPr lang="en-US" smtClean="0"/>
              <a:t>7/25/12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5C61D-1F08-7A4C-9C50-DEB12E600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675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2C3B6-D1DE-5F4A-AA4B-BCAF2A5C1BEA}" type="datetimeFigureOut">
              <a:rPr lang="en-US" smtClean="0"/>
              <a:t>7/25/12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5C61D-1F08-7A4C-9C50-DEB12E600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284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2C3B6-D1DE-5F4A-AA4B-BCAF2A5C1BEA}" type="datetimeFigureOut">
              <a:rPr lang="en-US" smtClean="0"/>
              <a:t>7/25/12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5C61D-1F08-7A4C-9C50-DEB12E600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439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2C3B6-D1DE-5F4A-AA4B-BCAF2A5C1BEA}" type="datetimeFigureOut">
              <a:rPr lang="en-US" smtClean="0"/>
              <a:t>7/25/12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5C61D-1F08-7A4C-9C50-DEB12E600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64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2C3B6-D1DE-5F4A-AA4B-BCAF2A5C1BEA}" type="datetimeFigureOut">
              <a:rPr lang="en-US" smtClean="0"/>
              <a:t>7/25/12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5C61D-1F08-7A4C-9C50-DEB12E600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554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2C3B6-D1DE-5F4A-AA4B-BCAF2A5C1BEA}" type="datetimeFigureOut">
              <a:rPr lang="en-US" smtClean="0"/>
              <a:t>7/25/12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5C61D-1F08-7A4C-9C50-DEB12E600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366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2C3B6-D1DE-5F4A-AA4B-BCAF2A5C1BEA}" type="datetimeFigureOut">
              <a:rPr lang="en-US" smtClean="0"/>
              <a:t>7/25/12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5C61D-1F08-7A4C-9C50-DEB12E600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298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2C3B6-D1DE-5F4A-AA4B-BCAF2A5C1BEA}" type="datetimeFigureOut">
              <a:rPr lang="en-US" smtClean="0"/>
              <a:t>7/25/12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5C61D-1F08-7A4C-9C50-DEB12E600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906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roups.physics.umn.edu/physed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package" Target="../embeddings/Microsoft_Word_Document1.docx"/><Relationship Id="rId6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/>
              <a:t>Internet coaches for problem-solving in introductory physics: Experimental design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69639"/>
            <a:ext cx="6400800" cy="17526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Leon Hsu, Ken Heller, Qing </a:t>
            </a:r>
            <a:r>
              <a:rPr lang="en-US" dirty="0" err="1" smtClean="0">
                <a:solidFill>
                  <a:schemeClr val="tx1"/>
                </a:solidFill>
              </a:rPr>
              <a:t>Xu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University of Minnesota–Twin Cities</a:t>
            </a:r>
            <a:endParaRPr lang="en-US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751747" y="5883275"/>
            <a:ext cx="387651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latin typeface="Times" charset="0"/>
              </a:rPr>
              <a:t>Supported by NSF </a:t>
            </a:r>
            <a:r>
              <a:rPr lang="en-US" dirty="0">
                <a:latin typeface="Times" charset="0"/>
                <a:cs typeface="Times" charset="0"/>
              </a:rPr>
              <a:t>DUE </a:t>
            </a:r>
            <a:r>
              <a:rPr lang="en-US" dirty="0" smtClean="0">
                <a:latin typeface="Times" charset="0"/>
                <a:cs typeface="Times" charset="0"/>
              </a:rPr>
              <a:t>#</a:t>
            </a:r>
            <a:r>
              <a:rPr lang="en-US" dirty="0">
                <a:latin typeface="Times" charset="0"/>
                <a:cs typeface="Times" charset="0"/>
              </a:rPr>
              <a:t>0715615 </a:t>
            </a:r>
            <a:endParaRPr lang="en-US" dirty="0" smtClean="0">
              <a:latin typeface="Times" charset="0"/>
              <a:cs typeface="Times" charset="0"/>
            </a:endParaRPr>
          </a:p>
          <a:p>
            <a:r>
              <a:rPr lang="en-US" dirty="0" smtClean="0">
                <a:latin typeface="Times" charset="0"/>
                <a:cs typeface="Times" charset="0"/>
              </a:rPr>
              <a:t>and by </a:t>
            </a:r>
            <a:r>
              <a:rPr lang="en-US" dirty="0">
                <a:latin typeface="Times" charset="0"/>
                <a:cs typeface="Times" charset="0"/>
              </a:rPr>
              <a:t>the University of Minnesota</a:t>
            </a:r>
            <a:endParaRPr lang="en-US" dirty="0">
              <a:latin typeface="Times" charset="0"/>
              <a:ea typeface="Times" charset="0"/>
              <a:cs typeface="Times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9" t="11388" r="21181" b="11189"/>
          <a:stretch>
            <a:fillRect/>
          </a:stretch>
        </p:blipFill>
        <p:spPr bwMode="auto">
          <a:xfrm>
            <a:off x="8001000" y="5715000"/>
            <a:ext cx="990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6" descr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43600"/>
            <a:ext cx="10287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313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134"/>
            <a:ext cx="8229600" cy="1143000"/>
          </a:xfrm>
        </p:spPr>
        <p:txBody>
          <a:bodyPr/>
          <a:lstStyle/>
          <a:p>
            <a:r>
              <a:rPr lang="en-US" dirty="0" smtClean="0"/>
              <a:t>Some results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34913"/>
          <a:stretch/>
        </p:blipFill>
        <p:spPr>
          <a:xfrm>
            <a:off x="1575952" y="1185872"/>
            <a:ext cx="5951538" cy="526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218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6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1024"/>
            <a:ext cx="8229600" cy="563136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Students believe that the coaches were valuable to their learning.</a:t>
            </a:r>
          </a:p>
          <a:p>
            <a:r>
              <a:rPr lang="en-US" dirty="0" smtClean="0"/>
              <a:t>The characteristics of students in the frequent and less-frequent completer categories differed drastically is terms of pre-test scores and </a:t>
            </a:r>
            <a:r>
              <a:rPr lang="en-US" dirty="0" err="1" smtClean="0"/>
              <a:t>female:male</a:t>
            </a:r>
            <a:r>
              <a:rPr lang="en-US" dirty="0" smtClean="0"/>
              <a:t> ratio.</a:t>
            </a:r>
          </a:p>
          <a:p>
            <a:r>
              <a:rPr lang="en-US" dirty="0" smtClean="0"/>
              <a:t>Impact of the coaches on students’ problem-solving coming up in the next talk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For further information: </a:t>
            </a:r>
          </a:p>
          <a:p>
            <a:pPr lvl="1"/>
            <a:r>
              <a:rPr lang="en-US" dirty="0"/>
              <a:t>V</a:t>
            </a:r>
            <a:r>
              <a:rPr lang="en-US" dirty="0" smtClean="0"/>
              <a:t>isit our posters (PST2A39 and PST2A40, Houston Hall, 6 – 7:30 p.m. tonight)</a:t>
            </a:r>
          </a:p>
          <a:p>
            <a:pPr lvl="1"/>
            <a:r>
              <a:rPr lang="en-US" dirty="0" smtClean="0"/>
              <a:t>Visit our website </a:t>
            </a:r>
            <a:r>
              <a:rPr lang="en-US" dirty="0" smtClean="0">
                <a:hlinkClick r:id="rId2"/>
              </a:rPr>
              <a:t>http://groups.physics.umn.edu/physed</a:t>
            </a:r>
            <a:r>
              <a:rPr lang="en-US" dirty="0" smtClean="0"/>
              <a:t> where you can try working version of the coaches.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524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86179"/>
            <a:ext cx="7772400" cy="534966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What is problem solving?</a:t>
            </a:r>
          </a:p>
          <a:p>
            <a:pPr lvl="1">
              <a:lnSpc>
                <a:spcPct val="90000"/>
              </a:lnSpc>
            </a:pPr>
            <a:r>
              <a:rPr lang="ja-JP" altLang="en-US" sz="2400" dirty="0"/>
              <a:t>“</a:t>
            </a:r>
            <a:r>
              <a:rPr lang="en-US" sz="2400" dirty="0"/>
              <a:t>Problem solving is the process of moving toward a goal when the path to that goal is uncertain.</a:t>
            </a:r>
            <a:r>
              <a:rPr lang="ja-JP" altLang="en-US" sz="2400" dirty="0"/>
              <a:t>”</a:t>
            </a:r>
            <a:r>
              <a:rPr lang="en-US" sz="2400" dirty="0"/>
              <a:t> (Martinez, 1998, p. 605)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Problem solving skills are highly valued: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Numerous recent reports from the National Academies, the AAS, NSF, etc. have emphasized the important of skills for non-routine problem solving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Introductory physics, as a gateway course for nearly all STEM fields, provides an ideal venue for teaching problem solving. However</a:t>
            </a:r>
            <a:r>
              <a:rPr lang="en-US" sz="2800" dirty="0"/>
              <a:t>, many students emerge introductory physics courses not appreciably better at solving problems than when they entered.</a:t>
            </a:r>
          </a:p>
        </p:txBody>
      </p:sp>
    </p:spTree>
    <p:extLst>
      <p:ext uri="{BB962C8B-B14F-4D97-AF65-F5344CB8AC3E}">
        <p14:creationId xmlns:p14="http://schemas.microsoft.com/office/powerpoint/2010/main" val="3175618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3386"/>
            <a:ext cx="8229600" cy="1143000"/>
          </a:xfrm>
        </p:spPr>
        <p:txBody>
          <a:bodyPr/>
          <a:lstStyle/>
          <a:p>
            <a:r>
              <a:rPr lang="en-US" dirty="0" smtClean="0"/>
              <a:t>Teaching problem solving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Numerous research-based reform curricula exist with evidence of improving students’ problem-solving skills (in limited, laboratory trials)</a:t>
            </a:r>
          </a:p>
          <a:p>
            <a:r>
              <a:rPr lang="en-US" dirty="0" smtClean="0"/>
              <a:t>These curricula are all based, implicitly or explicitly on the cognitive apprenticeship </a:t>
            </a:r>
            <a:r>
              <a:rPr lang="en-US" dirty="0"/>
              <a:t>framework (Collins, Brown, and Newman, 1989)</a:t>
            </a:r>
            <a:endParaRPr lang="en-US" dirty="0" smtClean="0"/>
          </a:p>
          <a:p>
            <a:pPr lvl="1"/>
            <a:r>
              <a:rPr lang="en-US" dirty="0" smtClean="0"/>
              <a:t>Based on traditional apprenticeship</a:t>
            </a:r>
          </a:p>
          <a:p>
            <a:pPr lvl="1"/>
            <a:r>
              <a:rPr lang="en-US" dirty="0" smtClean="0"/>
              <a:t>Make invisible (cognitive) processes explicit</a:t>
            </a:r>
          </a:p>
          <a:p>
            <a:pPr lvl="1"/>
            <a:r>
              <a:rPr lang="en-US" dirty="0" smtClean="0"/>
              <a:t>Context of formal schooling</a:t>
            </a:r>
          </a:p>
        </p:txBody>
      </p:sp>
    </p:spTree>
    <p:extLst>
      <p:ext uri="{BB962C8B-B14F-4D97-AF65-F5344CB8AC3E}">
        <p14:creationId xmlns:p14="http://schemas.microsoft.com/office/powerpoint/2010/main" val="2671903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Cognitive apprenticeship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 components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Modeling:</a:t>
            </a:r>
            <a:r>
              <a:rPr lang="en-US" dirty="0" smtClean="0"/>
              <a:t> Teacher demonstrates the skill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Coaching:</a:t>
            </a:r>
            <a:r>
              <a:rPr lang="en-US" dirty="0" smtClean="0"/>
              <a:t> Student attempts the task as teacher provides individualized guidance and feedback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Fading:</a:t>
            </a:r>
            <a:r>
              <a:rPr lang="en-US" dirty="0" smtClean="0"/>
              <a:t> Students attempts the task more independently, teacher withdraws support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Scaffolding:</a:t>
            </a:r>
            <a:r>
              <a:rPr lang="en-US" dirty="0" smtClean="0"/>
              <a:t> Tools and supports to help the student develop better performance during all phases of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88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Minnesota computer coaches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68542" y="4714814"/>
            <a:ext cx="4209388" cy="7603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dirty="0" smtClean="0"/>
              <a:t>Type 1</a:t>
            </a:r>
          </a:p>
          <a:p>
            <a:pPr algn="ctr"/>
            <a:r>
              <a:rPr lang="en-US" dirty="0" smtClean="0"/>
              <a:t>Computer coaches student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5143601" y="4714814"/>
            <a:ext cx="3370086" cy="7603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dirty="0" smtClean="0"/>
              <a:t>Type 2</a:t>
            </a:r>
          </a:p>
          <a:p>
            <a:pPr algn="ctr"/>
            <a:r>
              <a:rPr lang="en-US" dirty="0" smtClean="0"/>
              <a:t>Student coaches computer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651" y="1571330"/>
            <a:ext cx="4338721" cy="30782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024" y="1571330"/>
            <a:ext cx="4314305" cy="307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594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Minnesota computer coaches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545644" y="5084589"/>
            <a:ext cx="4040188" cy="63976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dirty="0" smtClean="0"/>
              <a:t>Type 3</a:t>
            </a:r>
          </a:p>
          <a:p>
            <a:pPr algn="ctr"/>
            <a:r>
              <a:rPr lang="en-US" dirty="0" smtClean="0"/>
              <a:t>Student works more independently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527" y="1648060"/>
            <a:ext cx="4661722" cy="332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059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Computer </a:t>
            </a:r>
            <a:r>
              <a:rPr lang="en-US" dirty="0" smtClean="0"/>
              <a:t>coaches and cognitive apprenticeship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967372"/>
              </p:ext>
            </p:extLst>
          </p:nvPr>
        </p:nvGraphicFramePr>
        <p:xfrm>
          <a:off x="387350" y="1413256"/>
          <a:ext cx="8369300" cy="425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Document" r:id="rId5" imgW="8369300" imgH="4254500" progId="Word.Document.12">
                  <p:embed/>
                </p:oleObj>
              </mc:Choice>
              <mc:Fallback>
                <p:oleObj name="Document" r:id="rId5" imgW="8369300" imgH="4254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7350" y="1413256"/>
                        <a:ext cx="8369300" cy="425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76262" y="5593527"/>
            <a:ext cx="8191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•  Scaffolding is provided through context-rich problems,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which discourage the use of novice problem-solving habits.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27397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947"/>
            <a:ext cx="8229600" cy="1143000"/>
          </a:xfrm>
        </p:spPr>
        <p:txBody>
          <a:bodyPr/>
          <a:lstStyle/>
          <a:p>
            <a:r>
              <a:rPr lang="en-US" dirty="0" smtClean="0"/>
              <a:t>Pilot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6444"/>
            <a:ext cx="8229600" cy="5204504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Computer coaches were integrated into a 219-student calculus-based introductory mechanics course in Fall 2011.</a:t>
            </a:r>
          </a:p>
          <a:p>
            <a:r>
              <a:rPr lang="en-US" dirty="0" smtClean="0"/>
              <a:t>Student could get credit for homework either by entering the correct answer in </a:t>
            </a:r>
            <a:r>
              <a:rPr lang="en-US" dirty="0" err="1" smtClean="0"/>
              <a:t>WebAssign</a:t>
            </a:r>
            <a:r>
              <a:rPr lang="en-US" dirty="0" smtClean="0"/>
              <a:t> (within 3 tries) or by working through the computer coach.</a:t>
            </a:r>
          </a:p>
          <a:p>
            <a:r>
              <a:rPr lang="en-US" dirty="0" smtClean="0"/>
              <a:t>Data was collected in the form of:</a:t>
            </a:r>
          </a:p>
          <a:p>
            <a:pPr lvl="1"/>
            <a:r>
              <a:rPr lang="en-US" dirty="0" smtClean="0"/>
              <a:t>Pre/post-test scores for students in the class</a:t>
            </a:r>
          </a:p>
          <a:p>
            <a:pPr lvl="1"/>
            <a:r>
              <a:rPr lang="en-US" dirty="0" smtClean="0"/>
              <a:t>13 written problem solutions from 4 midterms (2 problems each) and a final exam (5 problems)</a:t>
            </a:r>
          </a:p>
          <a:p>
            <a:pPr lvl="1"/>
            <a:r>
              <a:rPr lang="en-US" dirty="0" smtClean="0"/>
              <a:t>A survey of student opinions regarding the coaches</a:t>
            </a:r>
          </a:p>
          <a:p>
            <a:pPr lvl="1"/>
            <a:r>
              <a:rPr lang="en-US" dirty="0" smtClean="0"/>
              <a:t>5 written problem solutions from a comparison section of the same class not using the coaches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902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277"/>
            <a:ext cx="8229600" cy="1143000"/>
          </a:xfrm>
        </p:spPr>
        <p:txBody>
          <a:bodyPr/>
          <a:lstStyle/>
          <a:p>
            <a:r>
              <a:rPr lang="en-US" dirty="0" smtClean="0"/>
              <a:t>Some results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4271915"/>
            <a:ext cx="8229600" cy="227565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Students frequently chose to use the coaches.</a:t>
            </a:r>
          </a:p>
          <a:p>
            <a:r>
              <a:rPr lang="en-US" dirty="0" smtClean="0"/>
              <a:t>Students with lower pre-test scores used the coaches more frequently than those</a:t>
            </a:r>
          </a:p>
          <a:p>
            <a:r>
              <a:rPr lang="en-US" dirty="0" smtClean="0"/>
              <a:t>The fraction of frequent completers who were female is much larger than the same fraction of less-frequent completers. 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r="33190"/>
          <a:stretch/>
        </p:blipFill>
        <p:spPr>
          <a:xfrm>
            <a:off x="1473977" y="1192006"/>
            <a:ext cx="6109133" cy="311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845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575</Words>
  <Application>Microsoft Macintosh PowerPoint</Application>
  <PresentationFormat>On-screen Show (4:3)</PresentationFormat>
  <Paragraphs>56</Paragraphs>
  <Slides>11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Document</vt:lpstr>
      <vt:lpstr>Internet coaches for problem-solving in introductory physics: Experimental design </vt:lpstr>
      <vt:lpstr>Motivation</vt:lpstr>
      <vt:lpstr>Teaching problem solving</vt:lpstr>
      <vt:lpstr>Cognitive apprenticeship</vt:lpstr>
      <vt:lpstr>Minnesota computer coaches</vt:lpstr>
      <vt:lpstr>Minnesota computer coaches</vt:lpstr>
      <vt:lpstr>Computer coaches and cognitive apprenticeship</vt:lpstr>
      <vt:lpstr>Pilot test</vt:lpstr>
      <vt:lpstr>Some results</vt:lpstr>
      <vt:lpstr>Some results</vt:lpstr>
      <vt:lpstr>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 coaches for problem-solving in introductory physics: Experimental design </dc:title>
  <dc:creator>CEHD</dc:creator>
  <cp:lastModifiedBy>CEHD</cp:lastModifiedBy>
  <cp:revision>18</cp:revision>
  <dcterms:created xsi:type="dcterms:W3CDTF">2012-07-24T14:15:07Z</dcterms:created>
  <dcterms:modified xsi:type="dcterms:W3CDTF">2012-07-25T20:43:16Z</dcterms:modified>
</cp:coreProperties>
</file>